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19" r:id="rId3"/>
    <p:sldId id="375" r:id="rId5"/>
    <p:sldId id="361" r:id="rId6"/>
    <p:sldId id="362" r:id="rId7"/>
    <p:sldId id="374" r:id="rId8"/>
    <p:sldId id="385" r:id="rId9"/>
    <p:sldId id="387" r:id="rId10"/>
    <p:sldId id="386" r:id="rId11"/>
    <p:sldId id="341" r:id="rId12"/>
    <p:sldId id="376" r:id="rId13"/>
    <p:sldId id="333" r:id="rId14"/>
    <p:sldId id="388" r:id="rId15"/>
    <p:sldId id="389" r:id="rId16"/>
    <p:sldId id="390" r:id="rId17"/>
    <p:sldId id="391" r:id="rId18"/>
    <p:sldId id="392" r:id="rId19"/>
    <p:sldId id="400" r:id="rId20"/>
    <p:sldId id="401" r:id="rId21"/>
    <p:sldId id="402" r:id="rId22"/>
    <p:sldId id="403" r:id="rId23"/>
    <p:sldId id="404" r:id="rId24"/>
    <p:sldId id="381" r:id="rId25"/>
    <p:sldId id="382" r:id="rId26"/>
    <p:sldId id="263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YUNFEI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>
        <p:scale>
          <a:sx n="66" d="100"/>
          <a:sy n="66" d="100"/>
        </p:scale>
        <p:origin x="948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commentAuthors" Target="commentAuthors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A6E8-0594-46BF-BD01-645B3DEEC48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46BC-80CB-4971-8210-27095DAD77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B76A-3EA3-4D46-89D4-761CA0F676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7905-C295-4B12-B097-A9AAE7B4022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9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0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53990" y="4826656"/>
            <a:ext cx="2136213" cy="653964"/>
          </a:xfrm>
          <a:prstGeom prst="rect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91101" y="4826656"/>
            <a:ext cx="2182533" cy="653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0369" y="49535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汇报人：孟涛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891101" y="4953583"/>
            <a:ext cx="227756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4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24603" y="2015193"/>
            <a:ext cx="762176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面向对象的分析设计课程汇报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1885"/>
    </mc:Choice>
    <mc:Fallback>
      <p:transition spd="slow" advTm="118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元模型定义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310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模型描述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SPEM: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根结点，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WorkSequence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阶段顺序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WorkBreakdownElement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工作阶段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Activity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：工作活动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ProcessPerformer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：执行人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Constraint: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活动约束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ProcessParameter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： 活动输入参数的产物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WorkProduct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：工作产物，如文档或代码等。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Milestone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：里程碑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WorkProductRelationship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: 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</a:rPr>
              <a:t>工作产物之间的关系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	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11" y="930067"/>
            <a:ext cx="8407898" cy="50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093"/>
    </mc:Choice>
    <mc:Fallback>
      <p:transition spd="slow" advTm="3109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模型可视化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146" name="Picture 2" descr="IMG_0967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31571" r="38591" b="5002"/>
          <a:stretch>
            <a:fillRect/>
          </a:stretch>
        </p:blipFill>
        <p:spPr bwMode="auto">
          <a:xfrm>
            <a:off x="5137408" y="930067"/>
            <a:ext cx="6861954" cy="57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95839" y="930067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charset="-122"/>
                <a:ea typeface="微软雅黑" panose="020B0503020204020204" charset="-122"/>
              </a:rPr>
              <a:t>Sirius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为各个类与关系来定义图形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定义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创建操作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container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定义层次结构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edge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来描述关系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模型可视化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54" y="1017449"/>
            <a:ext cx="7678714" cy="31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420914" y="4444987"/>
            <a:ext cx="1146628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上图最外层的灰色大框表示不同的工作阶段，对应</a:t>
            </a: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WorkBreakdownElement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，即设计阶段。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内嵌的粉色框表示每个工作阶段中的工作活动，对应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Activity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，如设计阶段中包含了高层设计与详细设计活动。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粉色框中内嵌的灰色椭圆表示活动的执行人，对应</a:t>
            </a: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ProcessPerformer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，如架构师、开发人员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…… 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模型可视化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06" y="930067"/>
            <a:ext cx="10612293" cy="571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77336" y="1572988"/>
            <a:ext cx="738664" cy="3712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瀑布模型实例</a:t>
            </a:r>
            <a:endParaRPr lang="zh-CN" altLang="en-US" sz="36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模型转换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7" y="933717"/>
            <a:ext cx="5404532" cy="5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82521" y="913652"/>
            <a:ext cx="6096000" cy="52086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转换规则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SPEM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Material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过程模型对应一份文档材料，模型名称转为材料介绍信息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 : </a:t>
            </a: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CheckList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过程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中的每一个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对应一个清单项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 : Document 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软件工程过程中每个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对应一个文档，如需求分析对应需求文档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WorkBreakdownElement.name : </a:t>
            </a:r>
            <a:r>
              <a:rPr lang="en-US" altLang="zh-CN" sz="2000" kern="100" dirty="0" err="1">
                <a:latin typeface="微软雅黑" panose="020B0503020204020204" charset="-122"/>
                <a:ea typeface="微软雅黑" panose="020B0503020204020204" charset="-122"/>
              </a:rPr>
              <a:t>Document.title</a:t>
            </a: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kern="100" dirty="0">
                <a:latin typeface="微软雅黑" panose="020B0503020204020204" charset="-122"/>
                <a:ea typeface="微软雅黑" panose="020B0503020204020204" charset="-122"/>
              </a:rPr>
              <a:t>阶段</a:t>
            </a:r>
            <a:r>
              <a:rPr lang="zh-CN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名称对应文档标题</a:t>
            </a:r>
            <a:endParaRPr lang="en-US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模型转换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2521" y="963197"/>
            <a:ext cx="4581529" cy="4931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转换规则： 过程阶段 </a:t>
            </a:r>
            <a:r>
              <a:rPr lang="en-US" altLang="zh-CN" sz="2400" kern="100" dirty="0">
                <a:latin typeface="微软雅黑" panose="020B0503020204020204" charset="-122"/>
                <a:ea typeface="微软雅黑" panose="020B0503020204020204" charset="-122"/>
              </a:rPr>
              <a:t>to</a:t>
            </a: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 文档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阶段描述转为文档介绍信息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阶段名称转为文档标题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阶段中各个活动的执行者转为文档作者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charset="-122"/>
                <a:ea typeface="微软雅黑" panose="020B0503020204020204" charset="-122"/>
              </a:rPr>
              <a:t>阶段中各个活动转为文档小节</a:t>
            </a: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2000" kern="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42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0"/>
          <a:stretch>
            <a:fillRect/>
          </a:stretch>
        </p:blipFill>
        <p:spPr bwMode="auto">
          <a:xfrm>
            <a:off x="4864050" y="1678726"/>
            <a:ext cx="7327950" cy="340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模型转换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" y="1821261"/>
            <a:ext cx="696118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1"/>
          <a:stretch>
            <a:fillRect/>
          </a:stretch>
        </p:blipFill>
        <p:spPr bwMode="auto">
          <a:xfrm>
            <a:off x="6096000" y="856795"/>
            <a:ext cx="5565888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转换效果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1005"/>
    </mc:Choice>
    <mc:Fallback>
      <p:transition spd="slow" advTm="4100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5846445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03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蹇熠辉</a:t>
            </a:r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847"/>
    </mc:Choice>
    <mc:Fallback>
      <p:transition spd="slow" advTm="184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LemonForeast/AppData/Local/Temp/picturescale_20211216114012/output_20211216114015.pngoutput_202112161140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085" y="568325"/>
            <a:ext cx="11847195" cy="3748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4610" y="5045075"/>
            <a:ext cx="9976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元模型把涉及的元素主要分了两大类：有实际语义信息的</a:t>
            </a:r>
            <a:r>
              <a:rPr lang="en-US" altLang="zh-CN"/>
              <a:t>OCL</a:t>
            </a:r>
            <a:r>
              <a:rPr lang="zh-CN" altLang="en-US"/>
              <a:t>元素，没有实际语义信息的</a:t>
            </a:r>
            <a:r>
              <a:rPr lang="zh-CN" altLang="en-US"/>
              <a:t>辅助元素</a:t>
            </a:r>
            <a:endParaRPr lang="zh-CN" altLang="en-US"/>
          </a:p>
          <a:p>
            <a:r>
              <a:rPr lang="zh-CN" altLang="en-US"/>
              <a:t>为了整体结构的精简，将很多</a:t>
            </a:r>
            <a:r>
              <a:rPr lang="en-US" altLang="zh-CN"/>
              <a:t>OCL</a:t>
            </a:r>
            <a:r>
              <a:rPr lang="zh-CN" altLang="en-US"/>
              <a:t>信息移到了属性</a:t>
            </a:r>
            <a:r>
              <a:rPr lang="zh-CN" altLang="en-US"/>
              <a:t>栏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08280"/>
            <a:ext cx="10496550" cy="444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8860" y="5299710"/>
            <a:ext cx="10490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元素之间相连，可以通过引用找到彼此，此外还将元模型的一些node映射成了边（如NextOperation、Condition、Then、Else）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671387" y="73617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34332" y="555125"/>
            <a:ext cx="4313730" cy="7971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05999" y="674703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目录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398"/>
    </mc:Choice>
    <mc:Fallback>
      <p:transition spd="slow" advTm="239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697230"/>
            <a:ext cx="5634990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520" y="697230"/>
            <a:ext cx="5748655" cy="5052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8540" y="4815840"/>
            <a:ext cx="435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</a:t>
            </a:r>
            <a:r>
              <a:rPr lang="en-US" altLang="zh-CN"/>
              <a:t>helper</a:t>
            </a:r>
            <a:r>
              <a:rPr lang="zh-CN" altLang="en-US"/>
              <a:t>处理了一下比较难处理的</a:t>
            </a:r>
            <a:r>
              <a:rPr lang="en-US" altLang="zh-CN"/>
              <a:t>null</a:t>
            </a:r>
            <a:r>
              <a:rPr lang="zh-CN" altLang="en-US"/>
              <a:t>情况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0" y="876300"/>
            <a:ext cx="7376160" cy="16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3966210"/>
            <a:ext cx="5570220" cy="693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510540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最后的结果就是把核心元素抽取成为一棵树</a:t>
            </a:r>
            <a:r>
              <a:rPr lang="zh-CN" altLang="en-US"/>
              <a:t>了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21086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06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32"/>
    </mc:Choice>
    <mc:Fallback>
      <p:transition spd="slow" advTm="1232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总结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总结与收获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了解到了低代码以及低代码工具。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面向对象方法的建模与分析等知识，包括了元模型定义与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EMF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建模实现、定义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Sirius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图形化建模工具、模型转换以及模型到代码的自动生成等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在作业的练习中，也充分锻炼了自己的动手能力、问题定位与解决能力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688"/>
    </mc:Choice>
    <mc:Fallback>
      <p:transition spd="slow" advTm="126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0896" y="27514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感谢您的观看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10"/>
    </mc:Choice>
    <mc:Fallback>
      <p:transition spd="slow" advTm="44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01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团队作业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954"/>
    </mc:Choice>
    <mc:Fallback>
      <p:transition spd="slow" advTm="195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3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项目背景</a:t>
            </a:r>
            <a:endParaRPr lang="zh-CN" altLang="en-US" sz="32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0575" y="930067"/>
            <a:ext cx="1015084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charset="-122"/>
                <a:ea typeface="微软雅黑" panose="020B0503020204020204" charset="-122"/>
              </a:rPr>
              <a:t>来源</a:t>
            </a:r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目前北航实验室团队日常管理依靠人工</a:t>
            </a:r>
            <a:r>
              <a:rPr lang="en-US" altLang="zh-CN" sz="2000" dirty="0"/>
              <a:t>+</a:t>
            </a:r>
            <a:r>
              <a:rPr lang="zh-CN" altLang="en-US" sz="2000" dirty="0"/>
              <a:t>微信方式进行管理，现有的商用及开源项目管理系统不能满足日常管理的需要，现需要开发一套团队管理系统支持实验室日常活动管理。</a:t>
            </a:r>
            <a:endParaRPr lang="zh-CN" altLang="en-US" sz="2000" dirty="0"/>
          </a:p>
          <a:p>
            <a:endParaRPr lang="en-US" altLang="zh-CN" b="1" dirty="0"/>
          </a:p>
          <a:p>
            <a:r>
              <a:rPr lang="zh-CN" altLang="en-US" sz="2800" b="1" dirty="0"/>
              <a:t>团队日常活动</a:t>
            </a:r>
            <a:r>
              <a:rPr lang="en-US" altLang="zh-CN" sz="2800" b="1" dirty="0"/>
              <a:t>:</a:t>
            </a:r>
            <a:endParaRPr lang="en-US" altLang="zh-CN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组会相关活动</a:t>
            </a:r>
            <a:r>
              <a:rPr lang="en-US" altLang="zh-CN" sz="2000" dirty="0"/>
              <a:t>(</a:t>
            </a:r>
            <a:r>
              <a:rPr lang="zh-CN" altLang="en-US" sz="2000" dirty="0"/>
              <a:t>预定、通知、签到、纪要、总结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实验室团队介绍</a:t>
            </a:r>
            <a:r>
              <a:rPr lang="en-US" altLang="zh-CN" sz="2000" dirty="0"/>
              <a:t>(</a:t>
            </a:r>
            <a:r>
              <a:rPr lang="zh-CN" altLang="en-US" sz="2000" dirty="0"/>
              <a:t>老师、学生、合作、项目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日常计划</a:t>
            </a:r>
            <a:r>
              <a:rPr lang="en-US" altLang="zh-CN" sz="2000" dirty="0"/>
              <a:t>(</a:t>
            </a:r>
            <a:r>
              <a:rPr lang="zh-CN" altLang="en-US" sz="2000" dirty="0"/>
              <a:t>每年</a:t>
            </a:r>
            <a:r>
              <a:rPr lang="en-US" altLang="zh-CN" sz="2000" dirty="0"/>
              <a:t>/</a:t>
            </a:r>
            <a:r>
              <a:rPr lang="zh-CN" altLang="en-US" sz="2000" dirty="0"/>
              <a:t>每学期</a:t>
            </a:r>
            <a:r>
              <a:rPr lang="en-US" altLang="zh-CN" sz="2000" dirty="0"/>
              <a:t>/</a:t>
            </a:r>
            <a:r>
              <a:rPr lang="zh-CN" altLang="en-US" sz="2000" dirty="0"/>
              <a:t>每周工作计划、计划监督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</a:t>
            </a:r>
            <a:r>
              <a:rPr lang="en-US" altLang="zh-CN" sz="2000" dirty="0"/>
              <a:t>(</a:t>
            </a:r>
            <a:r>
              <a:rPr lang="zh-CN" altLang="en-US" sz="2000" dirty="0"/>
              <a:t>本周任务、本周完成情况、存在的问题</a:t>
            </a:r>
            <a:r>
              <a:rPr lang="en-US" altLang="zh-CN" sz="2000" dirty="0"/>
              <a:t>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资料管理与共享</a:t>
            </a:r>
            <a:endParaRPr lang="zh-CN" altLang="en-US" sz="2000" dirty="0"/>
          </a:p>
          <a:p>
            <a:endParaRPr lang="en-US" altLang="zh-CN" b="1" dirty="0"/>
          </a:p>
          <a:p>
            <a:r>
              <a:rPr lang="zh-CN" altLang="en-US" sz="2800" b="1" dirty="0"/>
              <a:t>承担工作</a:t>
            </a:r>
            <a:endParaRPr lang="zh-CN" alt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周报管理的需求分析 </a:t>
            </a:r>
            <a:r>
              <a:rPr lang="en-US" altLang="zh-CN" sz="2000" dirty="0"/>
              <a:t>EARS</a:t>
            </a:r>
            <a:r>
              <a:rPr lang="zh-CN" altLang="en-US" sz="2000" dirty="0"/>
              <a:t>编写 </a:t>
            </a:r>
            <a:r>
              <a:rPr lang="en-US" altLang="zh-CN" sz="2000" dirty="0"/>
              <a:t>UML</a:t>
            </a:r>
            <a:r>
              <a:rPr lang="zh-CN" altLang="en-US" sz="2000" dirty="0"/>
              <a:t>建模 合约编写</a:t>
            </a:r>
            <a:endParaRPr lang="zh-CN" altLang="en-US" sz="2000" dirty="0"/>
          </a:p>
          <a:p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	   </a:t>
            </a:r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62979"/>
    </mc:Choice>
    <mc:Fallback>
      <p:transition spd="slow" advTm="629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EARS: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用户应该能够进行周报的创建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任务的分配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任务进度汇报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报告执行任务过程中遇到的问题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8" y="1064943"/>
            <a:ext cx="10845428" cy="297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121"/>
    </mc:Choice>
    <mc:Fallback>
      <p:transition spd="slow" advTm="26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7" y="3452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结合用例图与顺序图来描述需求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2" y="2091436"/>
            <a:ext cx="5286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71" y="996683"/>
            <a:ext cx="5062351" cy="50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121"/>
    </mc:Choice>
    <mc:Fallback>
      <p:transition spd="slow" advTm="261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编写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OCL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约束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1" y="1691920"/>
            <a:ext cx="7561369" cy="33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372211" y="1550854"/>
            <a:ext cx="3154262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定义用户与任务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前置约束：以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用户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来确定用户存在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任务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id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确定该任务未被创建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后置约束：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执行任务创建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zh-CN" sz="2000" dirty="0">
                <a:latin typeface="微软雅黑" panose="020B0503020204020204" charset="-122"/>
                <a:ea typeface="微软雅黑" panose="020B0503020204020204" charset="-122"/>
              </a:rPr>
              <a:t>设置负责人</a:t>
            </a:r>
            <a:endParaRPr lang="zh-CN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121"/>
    </mc:Choice>
    <mc:Fallback>
      <p:transition spd="slow" advTm="261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8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原型效果</a:t>
            </a:r>
            <a:endParaRPr lang="zh-CN" altLang="en-US" sz="3200" dirty="0">
              <a:latin typeface="Agency FB" panose="020B0503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-171450" y="854557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生成原型代码并运行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lvl="1"/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"/>
            <a:ext cx="17516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" y="1356979"/>
            <a:ext cx="8313490" cy="44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4360" y="5913190"/>
            <a:ext cx="1037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多次迭代来完善原型，如类型不一致、关系未正确处理等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6121"/>
    </mc:Choice>
    <mc:Fallback>
      <p:transition spd="slow" advTm="261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847"/>
    </mc:Choice>
    <mc:Fallback>
      <p:transition spd="slow" advTm="1847"/>
    </mc:Fallback>
  </mc:AlternateContent>
</p:sld>
</file>

<file path=ppt/tags/tag1.xml><?xml version="1.0" encoding="utf-8"?>
<p:tagLst xmlns:p="http://schemas.openxmlformats.org/presentationml/2006/main">
  <p:tag name="ISLIDE.DIAGRAM" val="fce02f6d-e5cd-4546-9067-9c516b8d3097"/>
</p:tagLst>
</file>

<file path=ppt/tags/tag10.xml><?xml version="1.0" encoding="utf-8"?>
<p:tagLst xmlns:p="http://schemas.openxmlformats.org/presentationml/2006/main">
  <p:tag name="ISLIDE.DIAGRAM" val="fce02f6d-e5cd-4546-9067-9c516b8d3097"/>
</p:tagLst>
</file>

<file path=ppt/tags/tag11.xml><?xml version="1.0" encoding="utf-8"?>
<p:tagLst xmlns:p="http://schemas.openxmlformats.org/presentationml/2006/main">
  <p:tag name="ISLIDE.DIAGRAM" val="fce02f6d-e5cd-4546-9067-9c516b8d3097"/>
</p:tagLst>
</file>

<file path=ppt/tags/tag12.xml><?xml version="1.0" encoding="utf-8"?>
<p:tagLst xmlns:p="http://schemas.openxmlformats.org/presentationml/2006/main">
  <p:tag name="ISLIDE.DIAGRAM" val="fce02f6d-e5cd-4546-9067-9c516b8d3097"/>
</p:tagLst>
</file>

<file path=ppt/tags/tag13.xml><?xml version="1.0" encoding="utf-8"?>
<p:tagLst xmlns:p="http://schemas.openxmlformats.org/presentationml/2006/main">
  <p:tag name="ISLIDE.DIAGRAM" val="fce02f6d-e5cd-4546-9067-9c516b8d3097"/>
</p:tagLst>
</file>

<file path=ppt/tags/tag2.xml><?xml version="1.0" encoding="utf-8"?>
<p:tagLst xmlns:p="http://schemas.openxmlformats.org/presentationml/2006/main">
  <p:tag name="ISLIDE.DIAGRAM" val="fce02f6d-e5cd-4546-9067-9c516b8d3097"/>
</p:tagLst>
</file>

<file path=ppt/tags/tag3.xml><?xml version="1.0" encoding="utf-8"?>
<p:tagLst xmlns:p="http://schemas.openxmlformats.org/presentationml/2006/main">
  <p:tag name="ISLIDE.DIAGRAM" val="fce02f6d-e5cd-4546-9067-9c516b8d3097"/>
</p:tagLst>
</file>

<file path=ppt/tags/tag4.xml><?xml version="1.0" encoding="utf-8"?>
<p:tagLst xmlns:p="http://schemas.openxmlformats.org/presentationml/2006/main">
  <p:tag name="ISLIDE.DIAGRAM" val="fce02f6d-e5cd-4546-9067-9c516b8d3097"/>
</p:tagLst>
</file>

<file path=ppt/tags/tag5.xml><?xml version="1.0" encoding="utf-8"?>
<p:tagLst xmlns:p="http://schemas.openxmlformats.org/presentationml/2006/main">
  <p:tag name="ISLIDE.DIAGRAM" val="fce02f6d-e5cd-4546-9067-9c516b8d3097"/>
</p:tagLst>
</file>

<file path=ppt/tags/tag6.xml><?xml version="1.0" encoding="utf-8"?>
<p:tagLst xmlns:p="http://schemas.openxmlformats.org/presentationml/2006/main">
  <p:tag name="ISLIDE.DIAGRAM" val="fce02f6d-e5cd-4546-9067-9c516b8d3097"/>
</p:tagLst>
</file>

<file path=ppt/tags/tag7.xml><?xml version="1.0" encoding="utf-8"?>
<p:tagLst xmlns:p="http://schemas.openxmlformats.org/presentationml/2006/main">
  <p:tag name="ISLIDE.DIAGRAM" val="fce02f6d-e5cd-4546-9067-9c516b8d3097"/>
</p:tagLst>
</file>

<file path=ppt/tags/tag8.xml><?xml version="1.0" encoding="utf-8"?>
<p:tagLst xmlns:p="http://schemas.openxmlformats.org/presentationml/2006/main">
  <p:tag name="ISLIDE.DIAGRAM" val="fce02f6d-e5cd-4546-9067-9c516b8d3097"/>
</p:tagLst>
</file>

<file path=ppt/tags/tag9.xml><?xml version="1.0" encoding="utf-8"?>
<p:tagLst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1549</Words>
  <Application>WPS 演示</Application>
  <PresentationFormat>宽屏</PresentationFormat>
  <Paragraphs>163</Paragraphs>
  <Slides>24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Arial</vt:lpstr>
      <vt:lpstr>微软雅黑</vt:lpstr>
      <vt:lpstr>Agency FB</vt:lpstr>
      <vt:lpstr>Trebuchet MS</vt:lpstr>
      <vt:lpstr>Tahoma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YUNFEI</dc:creator>
  <cp:lastModifiedBy>蹇</cp:lastModifiedBy>
  <cp:revision>122</cp:revision>
  <dcterms:created xsi:type="dcterms:W3CDTF">2020-04-05T07:09:00Z</dcterms:created>
  <dcterms:modified xsi:type="dcterms:W3CDTF">2021-12-16T04:19:49Z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30D76098D69C4175B4139635B06A9CD1</vt:lpwstr>
  </property>
  <property fmtid="{D5CDD505-2E9C-101B-9397-08002B2CF9AE}" pid="3" name="KSOProductBuildVer">
    <vt:lpwstr>2052-11.1.0.10495</vt:lpwstr>
  </property>
</Properties>
</file>